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997700" cy="92837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BD3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9325" autoAdjust="0"/>
    <p:restoredTop sz="94646" autoAdjust="0"/>
  </p:normalViewPr>
  <p:slideViewPr>
    <p:cSldViewPr>
      <p:cViewPr varScale="1">
        <p:scale>
          <a:sx n="97" d="100"/>
          <a:sy n="97" d="100"/>
        </p:scale>
        <p:origin x="-199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08" tIns="46854" rIns="93708" bIns="46854" numCol="1" anchor="t" anchorCtr="0" compatLnSpc="1">
            <a:prstTxWarp prst="textNoShape">
              <a:avLst/>
            </a:prstTxWarp>
          </a:bodyPr>
          <a:lstStyle>
            <a:lvl1pPr defTabSz="936625">
              <a:defRPr sz="1200"/>
            </a:lvl1pPr>
          </a:lstStyle>
          <a:p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63988" y="0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08" tIns="46854" rIns="93708" bIns="46854" numCol="1" anchor="t" anchorCtr="0" compatLnSpc="1">
            <a:prstTxWarp prst="textNoShape">
              <a:avLst/>
            </a:prstTxWarp>
          </a:bodyPr>
          <a:lstStyle>
            <a:lvl1pPr algn="r" defTabSz="936625">
              <a:defRPr sz="1200"/>
            </a:lvl1pPr>
          </a:lstStyle>
          <a:p>
            <a:endParaRPr lang="en-US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79513" y="696913"/>
            <a:ext cx="4640262" cy="34798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0088" y="4408488"/>
            <a:ext cx="5597525" cy="417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08" tIns="46854" rIns="93708" bIns="4685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18563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08" tIns="46854" rIns="93708" bIns="46854" numCol="1" anchor="b" anchorCtr="0" compatLnSpc="1">
            <a:prstTxWarp prst="textNoShape">
              <a:avLst/>
            </a:prstTxWarp>
          </a:bodyPr>
          <a:lstStyle>
            <a:lvl1pPr defTabSz="936625">
              <a:defRPr sz="1200"/>
            </a:lvl1pPr>
          </a:lstStyle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63988" y="8818563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08" tIns="46854" rIns="93708" bIns="46854" numCol="1" anchor="b" anchorCtr="0" compatLnSpc="1">
            <a:prstTxWarp prst="textNoShape">
              <a:avLst/>
            </a:prstTxWarp>
          </a:bodyPr>
          <a:lstStyle>
            <a:lvl1pPr algn="r" defTabSz="936625">
              <a:defRPr sz="1200"/>
            </a:lvl1pPr>
          </a:lstStyle>
          <a:p>
            <a:fld id="{779ED4D4-45E3-43BF-A386-304DBDA2D14F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78630F8-2B8B-4036-A2E3-423B8BDF3A97}" type="slidenum">
              <a:rPr lang="en-US"/>
              <a:pPr/>
              <a:t>1</a:t>
            </a:fld>
            <a:endParaRPr lang="en-US"/>
          </a:p>
        </p:txBody>
      </p:sp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D3947B-DE5B-4549-B8F8-F7A29781A5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FC2CD3-B636-493F-9101-CE2501BE3FA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A16BC57-554F-40B5-922B-5F56374339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87597C-2F5C-4F46-A048-CA331C95450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7381289-DAEB-4085-A028-EEF80C83564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2611C3-2AD3-4D04-912C-DCB19954AF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9775DB1-0AC5-4421-9C98-522D601261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D8E3B47-6E92-4AF6-B570-5781A82590B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952743-03B6-4E4B-978E-1A3543B2461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04B4EF9-5B87-4477-9E35-F94B48484A2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05BFE5-F81D-4E28-A171-46F100E6710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blackGray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D244A6D-D393-4119-B9E4-FDF90B5AC2DB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chemeClr val="bg1"/>
              </a:gs>
              <a:gs pos="100000">
                <a:srgbClr val="BBD3E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5" name="Line 67"/>
          <p:cNvSpPr>
            <a:spLocks noChangeShapeType="1"/>
          </p:cNvSpPr>
          <p:nvPr/>
        </p:nvSpPr>
        <p:spPr bwMode="auto">
          <a:xfrm>
            <a:off x="3490913" y="1376363"/>
            <a:ext cx="0" cy="0"/>
          </a:xfrm>
          <a:prstGeom prst="line">
            <a:avLst/>
          </a:prstGeom>
          <a:noFill/>
          <a:ln w="1270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35" name="AutoShape 87"/>
          <p:cNvSpPr>
            <a:spLocks noChangeArrowheads="1"/>
          </p:cNvSpPr>
          <p:nvPr/>
        </p:nvSpPr>
        <p:spPr bwMode="auto">
          <a:xfrm>
            <a:off x="2971800" y="5791200"/>
            <a:ext cx="2895600" cy="8382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en-US" sz="1200" b="1" dirty="0" smtClean="0">
                <a:latin typeface="Tahoma" pitchFamily="34" charset="0"/>
              </a:rPr>
              <a:t>Same Genetic Information is </a:t>
            </a:r>
          </a:p>
          <a:p>
            <a:pPr algn="ctr"/>
            <a:r>
              <a:rPr lang="en-US" sz="1200" b="1" dirty="0">
                <a:latin typeface="Tahoma" pitchFamily="34" charset="0"/>
              </a:rPr>
              <a:t>c</a:t>
            </a:r>
            <a:r>
              <a:rPr lang="en-US" sz="1200" b="1" dirty="0" smtClean="0">
                <a:latin typeface="Tahoma" pitchFamily="34" charset="0"/>
              </a:rPr>
              <a:t>opied in each cell of new organism</a:t>
            </a:r>
          </a:p>
        </p:txBody>
      </p:sp>
      <p:sp>
        <p:nvSpPr>
          <p:cNvPr id="2136" name="AutoShape 88"/>
          <p:cNvSpPr>
            <a:spLocks noChangeArrowheads="1"/>
          </p:cNvSpPr>
          <p:nvPr/>
        </p:nvSpPr>
        <p:spPr bwMode="auto">
          <a:xfrm>
            <a:off x="76200" y="2286000"/>
            <a:ext cx="2362200" cy="15240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Sorting and recombination</a:t>
            </a:r>
          </a:p>
          <a:p>
            <a:r>
              <a:rPr lang="en-US" sz="1200" b="1" dirty="0">
                <a:latin typeface="Tahoma" pitchFamily="34" charset="0"/>
              </a:rPr>
              <a:t>o</a:t>
            </a:r>
            <a:r>
              <a:rPr lang="en-US" sz="1200" b="1" dirty="0" smtClean="0">
                <a:latin typeface="Tahoma" pitchFamily="34" charset="0"/>
              </a:rPr>
              <a:t>f genes in sexual repro-</a:t>
            </a:r>
          </a:p>
          <a:p>
            <a:r>
              <a:rPr lang="en-US" sz="1200" b="1" dirty="0" err="1">
                <a:latin typeface="Tahoma" pitchFamily="34" charset="0"/>
              </a:rPr>
              <a:t>d</a:t>
            </a:r>
            <a:r>
              <a:rPr lang="en-US" sz="1200" b="1" dirty="0" err="1" smtClean="0">
                <a:latin typeface="Tahoma" pitchFamily="34" charset="0"/>
              </a:rPr>
              <a:t>uction</a:t>
            </a:r>
            <a:r>
              <a:rPr lang="en-US" sz="1200" b="1" dirty="0" smtClean="0">
                <a:latin typeface="Tahoma" pitchFamily="34" charset="0"/>
              </a:rPr>
              <a:t> results in great</a:t>
            </a:r>
          </a:p>
          <a:p>
            <a:r>
              <a:rPr lang="en-US" sz="1200" b="1" dirty="0">
                <a:latin typeface="Tahoma" pitchFamily="34" charset="0"/>
              </a:rPr>
              <a:t>v</a:t>
            </a:r>
            <a:r>
              <a:rPr lang="en-US" sz="1200" b="1" dirty="0" smtClean="0">
                <a:latin typeface="Tahoma" pitchFamily="34" charset="0"/>
              </a:rPr>
              <a:t>ariety of possible gene</a:t>
            </a:r>
          </a:p>
          <a:p>
            <a:r>
              <a:rPr lang="en-US" sz="1200" b="1" dirty="0">
                <a:latin typeface="Tahoma" pitchFamily="34" charset="0"/>
              </a:rPr>
              <a:t>c</a:t>
            </a:r>
            <a:r>
              <a:rPr lang="en-US" sz="1200" b="1" dirty="0" smtClean="0">
                <a:latin typeface="Tahoma" pitchFamily="34" charset="0"/>
              </a:rPr>
              <a:t>ombinations in the </a:t>
            </a:r>
          </a:p>
          <a:p>
            <a:r>
              <a:rPr lang="en-US" sz="1200" b="1" dirty="0">
                <a:latin typeface="Tahoma" pitchFamily="34" charset="0"/>
              </a:rPr>
              <a:t>o</a:t>
            </a:r>
            <a:r>
              <a:rPr lang="en-US" sz="1200" b="1" dirty="0" smtClean="0">
                <a:latin typeface="Tahoma" pitchFamily="34" charset="0"/>
              </a:rPr>
              <a:t>ffspring.  </a:t>
            </a:r>
            <a:endParaRPr lang="en-US" sz="1200" b="1" dirty="0">
              <a:latin typeface="Tahoma" pitchFamily="34" charset="0"/>
            </a:endParaRPr>
          </a:p>
        </p:txBody>
      </p:sp>
      <p:sp>
        <p:nvSpPr>
          <p:cNvPr id="2139" name="AutoShape 91"/>
          <p:cNvSpPr>
            <a:spLocks noChangeArrowheads="1"/>
          </p:cNvSpPr>
          <p:nvPr/>
        </p:nvSpPr>
        <p:spPr bwMode="auto">
          <a:xfrm>
            <a:off x="6553200" y="3429000"/>
            <a:ext cx="2438400" cy="10668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DNA molecules are long </a:t>
            </a:r>
            <a:endParaRPr lang="en-US" sz="1200" b="1" dirty="0" smtClean="0">
              <a:latin typeface="Tahoma" pitchFamily="34" charset="0"/>
            </a:endParaRPr>
          </a:p>
          <a:p>
            <a:r>
              <a:rPr lang="en-US" sz="1200" b="1" dirty="0" smtClean="0">
                <a:latin typeface="Tahoma" pitchFamily="34" charset="0"/>
              </a:rPr>
              <a:t>Chains  linking </a:t>
            </a:r>
            <a:r>
              <a:rPr lang="en-US" sz="1200" b="1" dirty="0" smtClean="0">
                <a:latin typeface="Tahoma" pitchFamily="34" charset="0"/>
              </a:rPr>
              <a:t>4 molecules </a:t>
            </a:r>
            <a:r>
              <a:rPr lang="en-US" sz="1200" b="1" dirty="0" smtClean="0">
                <a:latin typeface="Tahoma" pitchFamily="34" charset="0"/>
              </a:rPr>
              <a:t>–</a:t>
            </a:r>
          </a:p>
          <a:p>
            <a:r>
              <a:rPr lang="en-US" sz="1200" b="1" dirty="0" smtClean="0">
                <a:latin typeface="Tahoma" pitchFamily="34" charset="0"/>
              </a:rPr>
              <a:t> whose precise </a:t>
            </a:r>
            <a:r>
              <a:rPr lang="en-US" sz="1200" b="1" dirty="0" smtClean="0">
                <a:latin typeface="Tahoma" pitchFamily="34" charset="0"/>
              </a:rPr>
              <a:t>sequence </a:t>
            </a:r>
            <a:endParaRPr lang="en-US" sz="1200" b="1" dirty="0" smtClean="0">
              <a:latin typeface="Tahoma" pitchFamily="34" charset="0"/>
            </a:endParaRPr>
          </a:p>
          <a:p>
            <a:r>
              <a:rPr lang="en-US" sz="1200" b="1" dirty="0" smtClean="0">
                <a:latin typeface="Tahoma" pitchFamily="34" charset="0"/>
              </a:rPr>
              <a:t>Encodes genetic </a:t>
            </a:r>
            <a:r>
              <a:rPr lang="en-US" sz="1200" b="1" dirty="0" smtClean="0">
                <a:latin typeface="Tahoma" pitchFamily="34" charset="0"/>
              </a:rPr>
              <a:t>information.  </a:t>
            </a:r>
            <a:endParaRPr lang="en-US" sz="1200" b="1" dirty="0">
              <a:latin typeface="Tahoma" pitchFamily="34" charset="0"/>
            </a:endParaRPr>
          </a:p>
        </p:txBody>
      </p:sp>
      <p:sp>
        <p:nvSpPr>
          <p:cNvPr id="2144" name="AutoShape 96"/>
          <p:cNvSpPr>
            <a:spLocks noChangeArrowheads="1"/>
          </p:cNvSpPr>
          <p:nvPr/>
        </p:nvSpPr>
        <p:spPr bwMode="auto">
          <a:xfrm>
            <a:off x="6858000" y="1676400"/>
            <a:ext cx="2133600" cy="9144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Degree of kinship between</a:t>
            </a:r>
          </a:p>
          <a:p>
            <a:r>
              <a:rPr lang="en-US" sz="1200" b="1" dirty="0" smtClean="0">
                <a:latin typeface="Tahoma" pitchFamily="34" charset="0"/>
              </a:rPr>
              <a:t>Organisms can be </a:t>
            </a:r>
            <a:endParaRPr lang="en-US" sz="1200" b="1" dirty="0" smtClean="0">
              <a:latin typeface="Tahoma" pitchFamily="34" charset="0"/>
            </a:endParaRPr>
          </a:p>
          <a:p>
            <a:r>
              <a:rPr lang="en-US" sz="1200" b="1" dirty="0" smtClean="0">
                <a:latin typeface="Tahoma" pitchFamily="34" charset="0"/>
              </a:rPr>
              <a:t>estimated </a:t>
            </a:r>
            <a:endParaRPr lang="en-US" sz="1200" b="1" dirty="0" smtClean="0">
              <a:latin typeface="Tahoma" pitchFamily="34" charset="0"/>
            </a:endParaRPr>
          </a:p>
          <a:p>
            <a:r>
              <a:rPr lang="en-US" sz="1200" b="1" dirty="0" smtClean="0">
                <a:latin typeface="Tahoma" pitchFamily="34" charset="0"/>
              </a:rPr>
              <a:t>From DNA similarity.  </a:t>
            </a:r>
            <a:endParaRPr lang="en-US" sz="1200" b="1" dirty="0">
              <a:latin typeface="Tahoma" pitchFamily="34" charset="0"/>
            </a:endParaRPr>
          </a:p>
        </p:txBody>
      </p:sp>
      <p:sp>
        <p:nvSpPr>
          <p:cNvPr id="2145" name="AutoShape 97"/>
          <p:cNvSpPr>
            <a:spLocks noChangeArrowheads="1"/>
          </p:cNvSpPr>
          <p:nvPr/>
        </p:nvSpPr>
        <p:spPr bwMode="auto">
          <a:xfrm>
            <a:off x="6858000" y="5562600"/>
            <a:ext cx="1752600" cy="7620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Information </a:t>
            </a:r>
            <a:endParaRPr lang="en-US" sz="1200" b="1" dirty="0">
              <a:latin typeface="Tahoma" pitchFamily="34" charset="0"/>
            </a:endParaRPr>
          </a:p>
          <a:p>
            <a:r>
              <a:rPr lang="en-US" sz="1200" b="1" dirty="0">
                <a:latin typeface="Tahoma" pitchFamily="34" charset="0"/>
              </a:rPr>
              <a:t>p</a:t>
            </a:r>
            <a:r>
              <a:rPr lang="en-US" sz="1200" b="1" dirty="0" smtClean="0">
                <a:latin typeface="Tahoma" pitchFamily="34" charset="0"/>
              </a:rPr>
              <a:t>assed is coded</a:t>
            </a:r>
          </a:p>
          <a:p>
            <a:r>
              <a:rPr lang="en-US" sz="1200" b="1" dirty="0">
                <a:latin typeface="Tahoma" pitchFamily="34" charset="0"/>
              </a:rPr>
              <a:t>i</a:t>
            </a:r>
            <a:r>
              <a:rPr lang="en-US" sz="1200" b="1" dirty="0" smtClean="0">
                <a:latin typeface="Tahoma" pitchFamily="34" charset="0"/>
              </a:rPr>
              <a:t>n DNA. </a:t>
            </a:r>
          </a:p>
        </p:txBody>
      </p:sp>
      <p:sp>
        <p:nvSpPr>
          <p:cNvPr id="2146" name="AutoShape 98"/>
          <p:cNvSpPr>
            <a:spLocks noChangeArrowheads="1"/>
          </p:cNvSpPr>
          <p:nvPr/>
        </p:nvSpPr>
        <p:spPr bwMode="auto">
          <a:xfrm>
            <a:off x="2819400" y="3657600"/>
            <a:ext cx="3200400" cy="16002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Gene segment insertions, deletions,</a:t>
            </a:r>
          </a:p>
          <a:p>
            <a:r>
              <a:rPr lang="en-US" sz="1200" b="1" dirty="0">
                <a:latin typeface="Tahoma" pitchFamily="34" charset="0"/>
              </a:rPr>
              <a:t>o</a:t>
            </a:r>
            <a:r>
              <a:rPr lang="en-US" sz="1200" b="1" dirty="0" smtClean="0">
                <a:latin typeface="Tahoma" pitchFamily="34" charset="0"/>
              </a:rPr>
              <a:t>r substitutions alter the genes.</a:t>
            </a:r>
          </a:p>
          <a:p>
            <a:r>
              <a:rPr lang="en-US" sz="1200" b="1" dirty="0">
                <a:latin typeface="Tahoma" pitchFamily="34" charset="0"/>
              </a:rPr>
              <a:t>a</a:t>
            </a:r>
            <a:r>
              <a:rPr lang="en-US" sz="1200" b="1" dirty="0" smtClean="0">
                <a:latin typeface="Tahoma" pitchFamily="34" charset="0"/>
              </a:rPr>
              <a:t>ltered genes can be passed onto </a:t>
            </a:r>
          </a:p>
          <a:p>
            <a:r>
              <a:rPr lang="en-US" sz="1200" b="1" dirty="0">
                <a:latin typeface="Tahoma" pitchFamily="34" charset="0"/>
              </a:rPr>
              <a:t>o</a:t>
            </a:r>
            <a:r>
              <a:rPr lang="en-US" sz="1200" b="1" dirty="0" smtClean="0">
                <a:latin typeface="Tahoma" pitchFamily="34" charset="0"/>
              </a:rPr>
              <a:t>ffspring.  The resulting feature</a:t>
            </a:r>
          </a:p>
          <a:p>
            <a:r>
              <a:rPr lang="en-US" sz="1200" b="1" dirty="0">
                <a:latin typeface="Tahoma" pitchFamily="34" charset="0"/>
              </a:rPr>
              <a:t>c</a:t>
            </a:r>
            <a:r>
              <a:rPr lang="en-US" sz="1200" b="1" dirty="0" smtClean="0">
                <a:latin typeface="Tahoma" pitchFamily="34" charset="0"/>
              </a:rPr>
              <a:t>an help, harm or have no affect on</a:t>
            </a:r>
          </a:p>
          <a:p>
            <a:r>
              <a:rPr lang="en-US" sz="1200" b="1" dirty="0">
                <a:latin typeface="Tahoma" pitchFamily="34" charset="0"/>
              </a:rPr>
              <a:t>t</a:t>
            </a:r>
            <a:r>
              <a:rPr lang="en-US" sz="1200" b="1" dirty="0" smtClean="0">
                <a:latin typeface="Tahoma" pitchFamily="34" charset="0"/>
              </a:rPr>
              <a:t>he offspring's success in it’s </a:t>
            </a:r>
          </a:p>
          <a:p>
            <a:r>
              <a:rPr lang="en-US" sz="1200" b="1" dirty="0">
                <a:latin typeface="Tahoma" pitchFamily="34" charset="0"/>
              </a:rPr>
              <a:t>e</a:t>
            </a:r>
            <a:r>
              <a:rPr lang="en-US" sz="1200" b="1" dirty="0" smtClean="0">
                <a:latin typeface="Tahoma" pitchFamily="34" charset="0"/>
              </a:rPr>
              <a:t>nvironment.  </a:t>
            </a:r>
            <a:endParaRPr lang="en-US" sz="1200" b="1" dirty="0">
              <a:latin typeface="Tahoma" pitchFamily="34" charset="0"/>
            </a:endParaRPr>
          </a:p>
        </p:txBody>
      </p:sp>
      <p:sp>
        <p:nvSpPr>
          <p:cNvPr id="2151" name="Text Box 103"/>
          <p:cNvSpPr txBox="1">
            <a:spLocks noChangeArrowheads="1"/>
          </p:cNvSpPr>
          <p:nvPr/>
        </p:nvSpPr>
        <p:spPr bwMode="auto">
          <a:xfrm>
            <a:off x="0" y="152400"/>
            <a:ext cx="9144000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200" b="1" dirty="0" smtClean="0">
                <a:latin typeface="Tahoma" pitchFamily="34" charset="0"/>
              </a:rPr>
              <a:t>Variation in Inherited Characteristics</a:t>
            </a:r>
            <a:endParaRPr lang="en-US" sz="2200" b="1" dirty="0">
              <a:latin typeface="Tahoma" pitchFamily="34" charset="0"/>
            </a:endParaRPr>
          </a:p>
        </p:txBody>
      </p:sp>
      <p:cxnSp>
        <p:nvCxnSpPr>
          <p:cNvPr id="2157" name="AutoShape 109"/>
          <p:cNvCxnSpPr>
            <a:cxnSpLocks noChangeShapeType="1"/>
            <a:stCxn id="2136" idx="0"/>
            <a:endCxn id="78" idx="2"/>
          </p:cNvCxnSpPr>
          <p:nvPr/>
        </p:nvCxnSpPr>
        <p:spPr bwMode="auto">
          <a:xfrm rot="5400000" flipH="1" flipV="1">
            <a:off x="1066800" y="2095500"/>
            <a:ext cx="381000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2163" name="AutoShape 115"/>
          <p:cNvCxnSpPr>
            <a:cxnSpLocks noChangeShapeType="1"/>
            <a:stCxn id="2145" idx="0"/>
            <a:endCxn id="2139" idx="2"/>
          </p:cNvCxnSpPr>
          <p:nvPr/>
        </p:nvCxnSpPr>
        <p:spPr bwMode="auto">
          <a:xfrm rot="5400000" flipH="1" flipV="1">
            <a:off x="7219950" y="5010150"/>
            <a:ext cx="1066800" cy="381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2168" name="AutoShape 120"/>
          <p:cNvCxnSpPr>
            <a:cxnSpLocks noChangeShapeType="1"/>
            <a:stCxn id="2146" idx="0"/>
          </p:cNvCxnSpPr>
          <p:nvPr/>
        </p:nvCxnSpPr>
        <p:spPr bwMode="auto">
          <a:xfrm rot="5400000" flipH="1" flipV="1">
            <a:off x="4171950" y="3371850"/>
            <a:ext cx="533400" cy="381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59" name="AutoShape 105"/>
          <p:cNvCxnSpPr>
            <a:cxnSpLocks noChangeShapeType="1"/>
            <a:stCxn id="2139" idx="0"/>
            <a:endCxn id="2144" idx="2"/>
          </p:cNvCxnSpPr>
          <p:nvPr/>
        </p:nvCxnSpPr>
        <p:spPr bwMode="auto">
          <a:xfrm rot="5400000" flipH="1" flipV="1">
            <a:off x="7429500" y="2933700"/>
            <a:ext cx="838200" cy="1524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62" name="AutoShape 105"/>
          <p:cNvCxnSpPr>
            <a:cxnSpLocks noChangeShapeType="1"/>
            <a:stCxn id="2135" idx="0"/>
            <a:endCxn id="2146" idx="2"/>
          </p:cNvCxnSpPr>
          <p:nvPr/>
        </p:nvCxnSpPr>
        <p:spPr bwMode="auto">
          <a:xfrm rot="5400000" flipH="1" flipV="1">
            <a:off x="4152900" y="5524500"/>
            <a:ext cx="533400" cy="1588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sp>
        <p:nvSpPr>
          <p:cNvPr id="77" name="AutoShape 98"/>
          <p:cNvSpPr>
            <a:spLocks noChangeArrowheads="1"/>
          </p:cNvSpPr>
          <p:nvPr/>
        </p:nvSpPr>
        <p:spPr bwMode="auto">
          <a:xfrm>
            <a:off x="2590800" y="1371600"/>
            <a:ext cx="3733800" cy="17526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Gene mutations can be caused by </a:t>
            </a:r>
          </a:p>
          <a:p>
            <a:r>
              <a:rPr lang="en-US" sz="1200" b="1" dirty="0" smtClean="0">
                <a:latin typeface="Tahoma" pitchFamily="34" charset="0"/>
              </a:rPr>
              <a:t>radiation and chemicals.  If mutations  occur</a:t>
            </a:r>
          </a:p>
          <a:p>
            <a:r>
              <a:rPr lang="en-US" sz="1200" b="1" dirty="0" smtClean="0">
                <a:latin typeface="Tahoma" pitchFamily="34" charset="0"/>
              </a:rPr>
              <a:t> in sex cells they can be passed onto </a:t>
            </a:r>
          </a:p>
          <a:p>
            <a:r>
              <a:rPr lang="en-US" sz="1200" b="1" dirty="0" smtClean="0">
                <a:latin typeface="Tahoma" pitchFamily="34" charset="0"/>
              </a:rPr>
              <a:t>offspring.  If it occurs in other cells, it can </a:t>
            </a:r>
          </a:p>
          <a:p>
            <a:r>
              <a:rPr lang="en-US" sz="1200" b="1" dirty="0" smtClean="0">
                <a:latin typeface="Tahoma" pitchFamily="34" charset="0"/>
              </a:rPr>
              <a:t>only be passed onto descendant cells within </a:t>
            </a:r>
          </a:p>
          <a:p>
            <a:r>
              <a:rPr lang="en-US" sz="1200" b="1" dirty="0">
                <a:latin typeface="Tahoma" pitchFamily="34" charset="0"/>
              </a:rPr>
              <a:t>t</a:t>
            </a:r>
            <a:r>
              <a:rPr lang="en-US" sz="1200" b="1" dirty="0" smtClean="0">
                <a:latin typeface="Tahoma" pitchFamily="34" charset="0"/>
              </a:rPr>
              <a:t>hat organism.  Experiences an organism</a:t>
            </a:r>
          </a:p>
          <a:p>
            <a:r>
              <a:rPr lang="en-US" sz="1200" b="1" dirty="0" smtClean="0">
                <a:latin typeface="Tahoma" pitchFamily="34" charset="0"/>
              </a:rPr>
              <a:t>Has in its lifetime can only be passed on </a:t>
            </a:r>
          </a:p>
          <a:p>
            <a:r>
              <a:rPr lang="en-US" sz="1200" b="1" dirty="0" smtClean="0">
                <a:latin typeface="Tahoma" pitchFamily="34" charset="0"/>
              </a:rPr>
              <a:t>If the genes of its sex cells are changed.  </a:t>
            </a:r>
            <a:endParaRPr lang="en-US" sz="1200" b="1" dirty="0">
              <a:latin typeface="Tahoma" pitchFamily="34" charset="0"/>
            </a:endParaRPr>
          </a:p>
        </p:txBody>
      </p:sp>
      <p:sp>
        <p:nvSpPr>
          <p:cNvPr id="78" name="AutoShape 88"/>
          <p:cNvSpPr>
            <a:spLocks noChangeArrowheads="1"/>
          </p:cNvSpPr>
          <p:nvPr/>
        </p:nvSpPr>
        <p:spPr bwMode="auto">
          <a:xfrm>
            <a:off x="152400" y="609600"/>
            <a:ext cx="2209800" cy="12954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New Characteristics can</a:t>
            </a:r>
          </a:p>
          <a:p>
            <a:r>
              <a:rPr lang="en-US" sz="1200" b="1" dirty="0">
                <a:latin typeface="Tahoma" pitchFamily="34" charset="0"/>
              </a:rPr>
              <a:t>r</a:t>
            </a:r>
            <a:r>
              <a:rPr lang="en-US" sz="1200" b="1" dirty="0" smtClean="0">
                <a:latin typeface="Tahoma" pitchFamily="34" charset="0"/>
              </a:rPr>
              <a:t>esult from new </a:t>
            </a:r>
            <a:r>
              <a:rPr lang="en-US" sz="1200" b="1" dirty="0" err="1" smtClean="0">
                <a:latin typeface="Tahoma" pitchFamily="34" charset="0"/>
              </a:rPr>
              <a:t>combin</a:t>
            </a:r>
            <a:r>
              <a:rPr lang="en-US" sz="1200" b="1" dirty="0" smtClean="0">
                <a:latin typeface="Tahoma" pitchFamily="34" charset="0"/>
              </a:rPr>
              <a:t>-</a:t>
            </a:r>
          </a:p>
          <a:p>
            <a:r>
              <a:rPr lang="en-US" sz="1200" b="1" dirty="0" err="1">
                <a:latin typeface="Tahoma" pitchFamily="34" charset="0"/>
              </a:rPr>
              <a:t>a</a:t>
            </a:r>
            <a:r>
              <a:rPr lang="en-US" sz="1200" b="1" dirty="0" err="1" smtClean="0">
                <a:latin typeface="Tahoma" pitchFamily="34" charset="0"/>
              </a:rPr>
              <a:t>tions</a:t>
            </a:r>
            <a:r>
              <a:rPr lang="en-US" sz="1200" b="1" dirty="0" smtClean="0">
                <a:latin typeface="Tahoma" pitchFamily="34" charset="0"/>
              </a:rPr>
              <a:t> of genes or from</a:t>
            </a:r>
          </a:p>
          <a:p>
            <a:r>
              <a:rPr lang="en-US" sz="1200" b="1" dirty="0">
                <a:latin typeface="Tahoma" pitchFamily="34" charset="0"/>
              </a:rPr>
              <a:t>m</a:t>
            </a:r>
            <a:r>
              <a:rPr lang="en-US" sz="1200" b="1" dirty="0" smtClean="0">
                <a:latin typeface="Tahoma" pitchFamily="34" charset="0"/>
              </a:rPr>
              <a:t>utations of genes in </a:t>
            </a:r>
          </a:p>
          <a:p>
            <a:r>
              <a:rPr lang="en-US" sz="1200" b="1" dirty="0" smtClean="0">
                <a:latin typeface="Tahoma" pitchFamily="34" charset="0"/>
              </a:rPr>
              <a:t>sex cells.  </a:t>
            </a:r>
          </a:p>
        </p:txBody>
      </p:sp>
      <p:cxnSp>
        <p:nvCxnSpPr>
          <p:cNvPr id="86" name="AutoShape 120"/>
          <p:cNvCxnSpPr>
            <a:cxnSpLocks noChangeShapeType="1"/>
          </p:cNvCxnSpPr>
          <p:nvPr/>
        </p:nvCxnSpPr>
        <p:spPr bwMode="auto">
          <a:xfrm rot="5400000" flipH="1" flipV="1">
            <a:off x="7658100" y="1257300"/>
            <a:ext cx="533400" cy="3048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sp>
        <p:nvSpPr>
          <p:cNvPr id="97" name="TextBox 96"/>
          <p:cNvSpPr txBox="1"/>
          <p:nvPr/>
        </p:nvSpPr>
        <p:spPr>
          <a:xfrm>
            <a:off x="7924800" y="838200"/>
            <a:ext cx="102040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To Evolution</a:t>
            </a:r>
            <a:endParaRPr lang="en-US" sz="1200" dirty="0"/>
          </a:p>
        </p:txBody>
      </p:sp>
      <p:cxnSp>
        <p:nvCxnSpPr>
          <p:cNvPr id="98" name="AutoShape 120"/>
          <p:cNvCxnSpPr>
            <a:cxnSpLocks noChangeShapeType="1"/>
            <a:stCxn id="77" idx="1"/>
            <a:endCxn id="78" idx="3"/>
          </p:cNvCxnSpPr>
          <p:nvPr/>
        </p:nvCxnSpPr>
        <p:spPr bwMode="auto">
          <a:xfrm rot="10800000">
            <a:off x="2362200" y="1257300"/>
            <a:ext cx="228600" cy="9906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20" name="AutoShape 115"/>
          <p:cNvCxnSpPr>
            <a:cxnSpLocks noChangeShapeType="1"/>
            <a:stCxn id="2145" idx="1"/>
          </p:cNvCxnSpPr>
          <p:nvPr/>
        </p:nvCxnSpPr>
        <p:spPr bwMode="auto">
          <a:xfrm rot="10800000">
            <a:off x="6019800" y="4343400"/>
            <a:ext cx="838200" cy="16002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26" name="AutoShape 120"/>
          <p:cNvCxnSpPr>
            <a:cxnSpLocks noChangeShapeType="1"/>
            <a:endCxn id="2136" idx="3"/>
          </p:cNvCxnSpPr>
          <p:nvPr/>
        </p:nvCxnSpPr>
        <p:spPr bwMode="auto">
          <a:xfrm rot="5400000">
            <a:off x="2057400" y="2514600"/>
            <a:ext cx="914400" cy="1524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30" name="AutoShape 120"/>
          <p:cNvCxnSpPr>
            <a:cxnSpLocks noChangeShapeType="1"/>
            <a:stCxn id="77" idx="3"/>
            <a:endCxn id="2144" idx="1"/>
          </p:cNvCxnSpPr>
          <p:nvPr/>
        </p:nvCxnSpPr>
        <p:spPr bwMode="auto">
          <a:xfrm flipV="1">
            <a:off x="6324600" y="2133600"/>
            <a:ext cx="533400" cy="1143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Relationship diagram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663300"/>
        </a:dk1>
        <a:lt1>
          <a:srgbClr val="E5D7C7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F0E8E0"/>
        </a:accent3>
        <a:accent4>
          <a:srgbClr val="562A0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99CC"/>
        </a:dk1>
        <a:lt1>
          <a:srgbClr val="BEDAD6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DBEAE8"/>
        </a:accent3>
        <a:accent4>
          <a:srgbClr val="0082AE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336699"/>
        </a:dk1>
        <a:lt1>
          <a:srgbClr val="DDDDDD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55A030"/>
        </a:accent2>
        <a:accent3>
          <a:srgbClr val="EBEBEB"/>
        </a:accent3>
        <a:accent4>
          <a:srgbClr val="2A5682"/>
        </a:accent4>
        <a:accent5>
          <a:srgbClr val="AAADCA"/>
        </a:accent5>
        <a:accent6>
          <a:srgbClr val="4C912A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2F8D5E"/>
        </a:dk1>
        <a:lt1>
          <a:srgbClr val="BDE3C1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49A9DF"/>
        </a:accent2>
        <a:accent3>
          <a:srgbClr val="DBEFDD"/>
        </a:accent3>
        <a:accent4>
          <a:srgbClr val="27784F"/>
        </a:accent4>
        <a:accent5>
          <a:srgbClr val="C6C6C1"/>
        </a:accent5>
        <a:accent6>
          <a:srgbClr val="4199CA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003399"/>
        </a:dk1>
        <a:lt1>
          <a:srgbClr val="D0D0E0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E4E4ED"/>
        </a:accent3>
        <a:accent4>
          <a:srgbClr val="002A82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800000"/>
        </a:dk1>
        <a:lt1>
          <a:srgbClr val="DBA391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EACEC7"/>
        </a:accent3>
        <a:accent4>
          <a:srgbClr val="6C00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1C1C1C"/>
        </a:dk1>
        <a:lt1>
          <a:srgbClr val="7FADF1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832A8"/>
        </a:accent2>
        <a:accent3>
          <a:srgbClr val="C0D3F7"/>
        </a:accent3>
        <a:accent4>
          <a:srgbClr val="161616"/>
        </a:accent4>
        <a:accent5>
          <a:srgbClr val="ADB8E2"/>
        </a:accent5>
        <a:accent6>
          <a:srgbClr val="062C98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Relationship diagram</Template>
  <TotalTime>41</TotalTime>
  <Words>198</Words>
  <Application>Microsoft Office PowerPoint</Application>
  <PresentationFormat>On-screen Show (4:3)</PresentationFormat>
  <Paragraphs>42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Relationship diagram</vt:lpstr>
      <vt:lpstr>Slide 1</vt:lpstr>
    </vt:vector>
  </TitlesOfParts>
  <Company>Microsoft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Anne</dc:creator>
  <cp:lastModifiedBy>Anne</cp:lastModifiedBy>
  <cp:revision>10</cp:revision>
  <dcterms:created xsi:type="dcterms:W3CDTF">2010-04-15T17:18:02Z</dcterms:created>
  <dcterms:modified xsi:type="dcterms:W3CDTF">2010-05-05T23:41:22Z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TC060784161033</vt:lpwstr>
  </property>
</Properties>
</file>